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2" r:id="rId6"/>
    <p:sldId id="260" r:id="rId7"/>
    <p:sldId id="296" r:id="rId8"/>
    <p:sldId id="263" r:id="rId9"/>
    <p:sldId id="295" r:id="rId10"/>
    <p:sldId id="281" r:id="rId11"/>
    <p:sldId id="265" r:id="rId12"/>
    <p:sldId id="280" r:id="rId13"/>
    <p:sldId id="297" r:id="rId14"/>
    <p:sldId id="298" r:id="rId15"/>
    <p:sldId id="284" r:id="rId16"/>
    <p:sldId id="285" r:id="rId17"/>
    <p:sldId id="286" r:id="rId18"/>
    <p:sldId id="299" r:id="rId19"/>
    <p:sldId id="300" r:id="rId20"/>
    <p:sldId id="291" r:id="rId21"/>
    <p:sldId id="293" r:id="rId22"/>
    <p:sldId id="294" r:id="rId23"/>
    <p:sldId id="279" r:id="rId24"/>
    <p:sldId id="272" r:id="rId25"/>
    <p:sldId id="273" r:id="rId26"/>
    <p:sldId id="275" r:id="rId27"/>
    <p:sldId id="276" r:id="rId28"/>
    <p:sldId id="277" r:id="rId29"/>
    <p:sldId id="302" r:id="rId30"/>
  </p:sldIdLst>
  <p:sldSz cx="12192000" cy="6858000"/>
  <p:notesSz cx="6858000" cy="9144000"/>
  <p:embeddedFontLst>
    <p:embeddedFont>
      <p:font typeface="Abadi" panose="020B0604020104020204" pitchFamily="34" charset="0"/>
      <p:regular r:id="rId33"/>
    </p:embeddedFont>
    <p:embeddedFont>
      <p:font typeface="Noto Sans Symbols" panose="020B0502040504020204" pitchFamily="50" charset="-127"/>
      <p:regular r:id="rId34"/>
    </p:embeddedFont>
    <p:embeddedFont>
      <p:font typeface="한컴 말랑말랑 Bold" panose="020F0803000000000000" pitchFamily="50" charset="-127"/>
      <p:bold r:id="rId35"/>
    </p:embeddedFont>
    <p:embeddedFont>
      <p:font typeface="한컴 말랑말랑 Regular" panose="020F0303000000000000" pitchFamily="50" charset="-127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66B969-7749-7170-29F9-FE9729F19C7F}" name="정현준" initials="정" userId="정현준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72" autoAdjust="0"/>
  </p:normalViewPr>
  <p:slideViewPr>
    <p:cSldViewPr snapToGrid="0">
      <p:cViewPr>
        <p:scale>
          <a:sx n="100" d="100"/>
          <a:sy n="100" d="100"/>
        </p:scale>
        <p:origin x="492" y="152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8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0C3E062-8810-A215-C25D-1DA7316C5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DEE47E-D144-FFBC-9E05-C77B3EF701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40EC6-6E87-4C9B-BA98-EF648F63D5AF}" type="datetimeFigureOut">
              <a:rPr lang="ko-KR" altLang="en-US" smtClean="0">
                <a:latin typeface="Abadi" panose="020B0604020104020204" pitchFamily="34" charset="0"/>
              </a:rPr>
              <a:t>2022-06-17</a:t>
            </a:fld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77DF51-6C42-C0B9-04E9-E352146C30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61CDBA-4D38-0CDB-8006-50A5B6123B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A20AF-2E00-41AE-8F40-9C0192064A31}" type="slidenum">
              <a:rPr lang="ko-KR" altLang="en-US" smtClean="0">
                <a:latin typeface="Abadi" panose="020B0604020104020204" pitchFamily="34" charset="0"/>
              </a:rPr>
              <a:t>‹#›</a:t>
            </a:fld>
            <a:endParaRPr lang="ko-KR" alt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한컴 말랑말랑 Regular" panose="020F0303000000000000" pitchFamily="50" charset="-127"/>
        <a:ea typeface="한컴 말랑말랑 Regular" panose="020F0303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695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4730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7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4776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574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949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7666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581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052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d615d644f_3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2" name="Google Shape;312;g12d615d644f_3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4797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d615d644f_3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2" name="Google Shape;312;g12d615d644f_3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1217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d615d644f_3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2" name="Google Shape;312;g12d615d644f_3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2503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472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d615d644f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9" name="Google Shape;259;g12d615d644f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d615d644f_3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9" name="Google Shape;269;g12d615d644f_3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d615d644f_3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87" name="Google Shape;287;g12d615d644f_3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d615d644f_3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00" name="Google Shape;300;g12d615d644f_3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d615d644f_3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2" name="Google Shape;312;g12d615d644f_3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95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64" name="Google Shape;164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74" name="Google Shape;174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badi" panose="020B0604020104020204" pitchFamily="34" charset="0"/>
          <a:ea typeface="한컴 말랑말랑 Regular" panose="020F0303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badi" panose="020B0604020104020204" pitchFamily="34" charset="0"/>
          <a:ea typeface="한컴 말랑말랑 Regular" panose="020F0303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3523607" y="2226786"/>
            <a:ext cx="5144785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500" i="0" u="none" strike="noStrike" cap="none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algun Gothic"/>
                <a:sym typeface="Malgun Gothic"/>
              </a:rPr>
              <a:t>운전</a:t>
            </a:r>
            <a:r>
              <a:rPr lang="en-US" altLang="ko-KR" sz="5500" i="0" u="none" strike="noStrike" cap="none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algun Gothic"/>
                <a:sym typeface="Malgun Gothic"/>
              </a:rPr>
              <a:t> </a:t>
            </a:r>
            <a:r>
              <a:rPr lang="ko-KR" sz="5500" i="0" u="none" strike="noStrike" cap="none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algun Gothic"/>
                <a:sym typeface="Malgun Gothic"/>
              </a:rPr>
              <a:t>가이드 시스템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92" name="Google Shape;92;p14"/>
          <p:cNvCxnSpPr/>
          <p:nvPr/>
        </p:nvCxnSpPr>
        <p:spPr>
          <a:xfrm>
            <a:off x="3862055" y="2172890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3" name="Google Shape;93;p14"/>
          <p:cNvCxnSpPr/>
          <p:nvPr/>
        </p:nvCxnSpPr>
        <p:spPr>
          <a:xfrm>
            <a:off x="3862055" y="4011850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4" name="Google Shape;94;p14"/>
          <p:cNvSpPr txBox="1"/>
          <p:nvPr/>
        </p:nvSpPr>
        <p:spPr>
          <a:xfrm>
            <a:off x="4912348" y="4137901"/>
            <a:ext cx="2367301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10</a:t>
            </a:r>
            <a:r>
              <a:rPr lang="ko-KR" altLang="en-US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조 </a:t>
            </a:r>
            <a:r>
              <a:rPr lang="ko-KR" altLang="en-US" sz="1700" dirty="0" err="1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전강한우정</a:t>
            </a:r>
            <a:endParaRPr sz="170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0" y="142251"/>
            <a:ext cx="287821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0" i="0" u="none" strike="noStrike" cap="none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기초설계</a:t>
            </a:r>
            <a:r>
              <a:rPr lang="en-US" altLang="ko-KR" b="0" i="0" u="none" strike="noStrike" cap="none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</a:t>
            </a:r>
            <a:r>
              <a:rPr lang="ko-KR" b="0" i="0" u="none" strike="noStrike" cap="none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PB</a:t>
            </a:r>
            <a:r>
              <a:rPr lang="en-US" altLang="ko-KR" b="0" i="0" u="none" strike="noStrike" cap="none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L (</a:t>
            </a:r>
            <a:r>
              <a:rPr lang="ko-KR" altLang="en-US" b="0" i="0" u="none" strike="noStrike" cap="none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어드벤처 디자인 </a:t>
            </a:r>
            <a:r>
              <a:rPr lang="en-US" altLang="ko-KR" b="0" i="0" u="none" strike="noStrike" cap="none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)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Google Shape;94;p14">
            <a:extLst>
              <a:ext uri="{FF2B5EF4-FFF2-40B4-BE49-F238E27FC236}">
                <a16:creationId xmlns:a16="http://schemas.microsoft.com/office/drawing/2014/main" id="{668A999B-DC26-BDF8-079C-27D554F9887A}"/>
              </a:ext>
            </a:extLst>
          </p:cNvPr>
          <p:cNvSpPr txBox="1"/>
          <p:nvPr/>
        </p:nvSpPr>
        <p:spPr>
          <a:xfrm>
            <a:off x="7974003" y="5061710"/>
            <a:ext cx="1706061" cy="140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2019010910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0" u="none" strike="noStrike" cap="none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2019011459</a:t>
            </a:r>
            <a:endParaRPr lang="en-US" altLang="ko-KR" sz="170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2022080067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0" u="none" strike="noStrike" cap="none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2021010821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0" u="none" strike="noStrike" cap="none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2021010863</a:t>
            </a:r>
            <a:endParaRPr sz="170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D0E6B-0EA8-CBAB-6F8B-272E59070926}"/>
              </a:ext>
            </a:extLst>
          </p:cNvPr>
          <p:cNvSpPr txBox="1"/>
          <p:nvPr/>
        </p:nvSpPr>
        <p:spPr>
          <a:xfrm>
            <a:off x="11089405" y="5061710"/>
            <a:ext cx="891789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정현준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  <a:p>
            <a:r>
              <a:rPr lang="ko-KR" altLang="en-US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전재욱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  <a:p>
            <a:r>
              <a:rPr lang="ko-KR" altLang="en-US" sz="1700" dirty="0" err="1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우혜승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  <a:p>
            <a:r>
              <a:rPr lang="ko-KR" altLang="en-US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강하연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  <a:p>
            <a:r>
              <a:rPr lang="ko-KR" altLang="en-US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한혜진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66C193-B651-111D-DCF2-C93108C4E162}"/>
              </a:ext>
            </a:extLst>
          </p:cNvPr>
          <p:cNvSpPr txBox="1"/>
          <p:nvPr/>
        </p:nvSpPr>
        <p:spPr>
          <a:xfrm>
            <a:off x="9465277" y="5061710"/>
            <a:ext cx="1791978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컴퓨터과학과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  <a:p>
            <a:r>
              <a:rPr lang="ko-KR" altLang="en-US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산업시스템공학부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  <a:p>
            <a:r>
              <a:rPr lang="ko-KR" altLang="en-US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컴퓨터과학과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  <a:p>
            <a:r>
              <a:rPr lang="ko-KR" altLang="en-US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컴퓨터과학과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  <a:p>
            <a:r>
              <a:rPr lang="ko-KR" altLang="en-US" sz="17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Malgun Gothic"/>
                <a:sym typeface="Malgun Gothic"/>
              </a:rPr>
              <a:t>컴퓨터과학과</a:t>
            </a:r>
            <a:endParaRPr lang="en-US" altLang="ko-KR" sz="17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Malgun Gothic"/>
              <a:sym typeface="Malgun Gothic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D8B737DE-C112-8C85-B919-DFE5E59F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565" y="1494680"/>
            <a:ext cx="1040759" cy="10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4FB7708A-EB0A-EB59-56D0-5A5275014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434" y="3065130"/>
            <a:ext cx="2234690" cy="223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2623536" y="2517062"/>
            <a:ext cx="6944928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0" i="0" u="none" strike="noStrike" cap="none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algun Gothic"/>
                <a:sym typeface="Malgun Gothic"/>
              </a:rPr>
              <a:t>운전</a:t>
            </a:r>
            <a:r>
              <a:rPr lang="en-US" altLang="ko-KR" sz="6500" i="0" u="none" strike="noStrike" cap="none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algun Gothic"/>
                <a:sym typeface="Malgun Gothic"/>
              </a:rPr>
              <a:t> </a:t>
            </a:r>
            <a:r>
              <a:rPr lang="ko-KR" sz="6500" i="0" u="none" strike="noStrike" cap="none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algun Gothic"/>
                <a:sym typeface="Malgun Gothic"/>
              </a:rPr>
              <a:t>가이드 시스템</a:t>
            </a:r>
            <a:endParaRPr sz="65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Malgun Gothic"/>
              <a:sym typeface="Malgun Gothic"/>
            </a:endParaRP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87016BA7-9834-3EE0-74A1-31C71BB4416F}"/>
              </a:ext>
            </a:extLst>
          </p:cNvPr>
          <p:cNvSpPr/>
          <p:nvPr/>
        </p:nvSpPr>
        <p:spPr>
          <a:xfrm>
            <a:off x="2576472" y="2272553"/>
            <a:ext cx="907676" cy="867335"/>
          </a:xfrm>
          <a:prstGeom prst="halfFrame">
            <a:avLst>
              <a:gd name="adj1" fmla="val 19380"/>
              <a:gd name="adj2" fmla="val 18604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5" name="1/2 액자 14">
            <a:extLst>
              <a:ext uri="{FF2B5EF4-FFF2-40B4-BE49-F238E27FC236}">
                <a16:creationId xmlns:a16="http://schemas.microsoft.com/office/drawing/2014/main" id="{64465242-7B9C-D143-9286-514050CCB005}"/>
              </a:ext>
            </a:extLst>
          </p:cNvPr>
          <p:cNvSpPr/>
          <p:nvPr/>
        </p:nvSpPr>
        <p:spPr>
          <a:xfrm rot="10800000">
            <a:off x="8707854" y="3063345"/>
            <a:ext cx="907676" cy="867335"/>
          </a:xfrm>
          <a:prstGeom prst="halfFrame">
            <a:avLst>
              <a:gd name="adj1" fmla="val 19380"/>
              <a:gd name="adj2" fmla="val 18604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29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6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519760" y="1657345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83778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grpSp>
        <p:nvGrpSpPr>
          <p:cNvPr id="200" name="Google Shape;200;p23"/>
          <p:cNvGrpSpPr/>
          <p:nvPr/>
        </p:nvGrpSpPr>
        <p:grpSpPr>
          <a:xfrm>
            <a:off x="777733" y="5199467"/>
            <a:ext cx="2887651" cy="894700"/>
            <a:chOff x="631683" y="5400707"/>
            <a:chExt cx="2887651" cy="894700"/>
          </a:xfrm>
        </p:grpSpPr>
        <p:sp>
          <p:nvSpPr>
            <p:cNvPr id="201" name="Google Shape;201;p23"/>
            <p:cNvSpPr txBox="1"/>
            <p:nvPr/>
          </p:nvSpPr>
          <p:spPr>
            <a:xfrm>
              <a:off x="631683" y="5895338"/>
              <a:ext cx="2887651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39393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endParaRPr>
            </a:p>
          </p:txBody>
        </p:sp>
        <p:sp>
          <p:nvSpPr>
            <p:cNvPr id="202" name="Google Shape;202;p23"/>
            <p:cNvSpPr txBox="1"/>
            <p:nvPr/>
          </p:nvSpPr>
          <p:spPr>
            <a:xfrm>
              <a:off x="1231356" y="5400707"/>
              <a:ext cx="1458789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dirty="0" err="1">
                  <a:solidFill>
                    <a:srgbClr val="393939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Arial"/>
                </a:rPr>
                <a:t>코너링</a:t>
              </a:r>
              <a:endParaRPr sz="3000" dirty="0">
                <a:solidFill>
                  <a:srgbClr val="39393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endParaRPr>
            </a:p>
          </p:txBody>
        </p:sp>
      </p:grpSp>
      <p:grpSp>
        <p:nvGrpSpPr>
          <p:cNvPr id="203" name="Google Shape;203;p23"/>
          <p:cNvGrpSpPr/>
          <p:nvPr/>
        </p:nvGrpSpPr>
        <p:grpSpPr>
          <a:xfrm>
            <a:off x="4652174" y="5199467"/>
            <a:ext cx="2887651" cy="894700"/>
            <a:chOff x="631683" y="5400707"/>
            <a:chExt cx="2887651" cy="894700"/>
          </a:xfrm>
        </p:grpSpPr>
        <p:sp>
          <p:nvSpPr>
            <p:cNvPr id="204" name="Google Shape;204;p23"/>
            <p:cNvSpPr txBox="1"/>
            <p:nvPr/>
          </p:nvSpPr>
          <p:spPr>
            <a:xfrm>
              <a:off x="631683" y="5895338"/>
              <a:ext cx="2887651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39393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endParaRPr>
            </a:p>
          </p:txBody>
        </p:sp>
        <p:sp>
          <p:nvSpPr>
            <p:cNvPr id="205" name="Google Shape;205;p23"/>
            <p:cNvSpPr txBox="1"/>
            <p:nvPr/>
          </p:nvSpPr>
          <p:spPr>
            <a:xfrm>
              <a:off x="1188847" y="5400707"/>
              <a:ext cx="1773321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dirty="0">
                  <a:solidFill>
                    <a:srgbClr val="393939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Arial"/>
                </a:rPr>
                <a:t>차선변경</a:t>
              </a:r>
              <a:endParaRPr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206" name="Google Shape;206;p23"/>
          <p:cNvGrpSpPr/>
          <p:nvPr/>
        </p:nvGrpSpPr>
        <p:grpSpPr>
          <a:xfrm>
            <a:off x="8564715" y="5199467"/>
            <a:ext cx="2887651" cy="894700"/>
            <a:chOff x="631683" y="5400707"/>
            <a:chExt cx="2887651" cy="894700"/>
          </a:xfrm>
        </p:grpSpPr>
        <p:sp>
          <p:nvSpPr>
            <p:cNvPr id="207" name="Google Shape;207;p23"/>
            <p:cNvSpPr txBox="1"/>
            <p:nvPr/>
          </p:nvSpPr>
          <p:spPr>
            <a:xfrm>
              <a:off x="631683" y="5895338"/>
              <a:ext cx="2887651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rgbClr val="39393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endParaRPr>
            </a:p>
          </p:txBody>
        </p:sp>
        <p:sp>
          <p:nvSpPr>
            <p:cNvPr id="208" name="Google Shape;208;p23"/>
            <p:cNvSpPr txBox="1"/>
            <p:nvPr/>
          </p:nvSpPr>
          <p:spPr>
            <a:xfrm>
              <a:off x="1524202" y="5400707"/>
              <a:ext cx="1173731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dirty="0">
                  <a:solidFill>
                    <a:srgbClr val="393939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Arial"/>
                </a:rPr>
                <a:t>주차</a:t>
              </a:r>
              <a:endParaRPr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767" y="1946094"/>
            <a:ext cx="2753968" cy="296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1325" y="1324159"/>
            <a:ext cx="3822700" cy="411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9937" y="748238"/>
            <a:ext cx="4737225" cy="47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9;p17">
            <a:extLst>
              <a:ext uri="{FF2B5EF4-FFF2-40B4-BE49-F238E27FC236}">
                <a16:creationId xmlns:a16="http://schemas.microsoft.com/office/drawing/2014/main" id="{ADA6ADBE-32F2-6019-D0C3-ED6AB04C16CD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고안 시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고려사항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971940" y="3022042"/>
            <a:ext cx="4152119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b="1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설계 내용</a:t>
            </a:r>
            <a:endParaRPr sz="5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904240" y="2839592"/>
            <a:ext cx="967518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 err="1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rPr>
              <a:t>Part</a:t>
            </a:r>
            <a:r>
              <a:rPr lang="ko-KR" sz="1700" b="1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rPr>
              <a:t> </a:t>
            </a:r>
            <a:r>
              <a:rPr lang="en-US" altLang="ko-KR" sz="1700" b="1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rPr>
              <a:t>2</a:t>
            </a:r>
            <a:r>
              <a:rPr lang="ko-KR" sz="1700" b="1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rPr>
              <a:t>, </a:t>
            </a:r>
            <a:endParaRPr sz="1700" b="1" dirty="0">
              <a:solidFill>
                <a:schemeClr val="lt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sym typeface="Arial"/>
            </a:endParaRPr>
          </a:p>
        </p:txBody>
      </p:sp>
      <p:cxnSp>
        <p:nvCxnSpPr>
          <p:cNvPr id="122" name="Google Shape;122;p16"/>
          <p:cNvCxnSpPr/>
          <p:nvPr/>
        </p:nvCxnSpPr>
        <p:spPr>
          <a:xfrm>
            <a:off x="904240" y="2823130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904240" y="4011850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5817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1" name="Google Shape;129;p17">
            <a:extLst>
              <a:ext uri="{FF2B5EF4-FFF2-40B4-BE49-F238E27FC236}">
                <a16:creationId xmlns:a16="http://schemas.microsoft.com/office/drawing/2014/main" id="{ADA6ADBE-32F2-6019-D0C3-ED6AB04C16CD}"/>
              </a:ext>
            </a:extLst>
          </p:cNvPr>
          <p:cNvSpPr txBox="1"/>
          <p:nvPr/>
        </p:nvSpPr>
        <p:spPr>
          <a:xfrm>
            <a:off x="548472" y="50730"/>
            <a:ext cx="11422618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차량 내 설치 모습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내부 스크린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O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367559-70B6-3644-6C0F-EA3E2EBC1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36" t="33386" r="33526" b="33819"/>
          <a:stretch/>
        </p:blipFill>
        <p:spPr bwMode="auto">
          <a:xfrm>
            <a:off x="919992" y="1637400"/>
            <a:ext cx="10352015" cy="4486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646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1" name="Google Shape;129;p17">
            <a:extLst>
              <a:ext uri="{FF2B5EF4-FFF2-40B4-BE49-F238E27FC236}">
                <a16:creationId xmlns:a16="http://schemas.microsoft.com/office/drawing/2014/main" id="{ADA6ADBE-32F2-6019-D0C3-ED6AB04C16CD}"/>
              </a:ext>
            </a:extLst>
          </p:cNvPr>
          <p:cNvSpPr txBox="1"/>
          <p:nvPr/>
        </p:nvSpPr>
        <p:spPr>
          <a:xfrm>
            <a:off x="548472" y="50730"/>
            <a:ext cx="11389062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차량 내 설치 모습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내부 스크린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X)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CB559-AFA8-8E18-B9A9-AA85A4395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2" t="27182" r="34356" b="36182"/>
          <a:stretch/>
        </p:blipFill>
        <p:spPr bwMode="auto">
          <a:xfrm>
            <a:off x="1360415" y="1606780"/>
            <a:ext cx="9471170" cy="4462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6746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6" name="Google Shape;129;p17">
            <a:extLst>
              <a:ext uri="{FF2B5EF4-FFF2-40B4-BE49-F238E27FC236}">
                <a16:creationId xmlns:a16="http://schemas.microsoft.com/office/drawing/2014/main" id="{3E4318B7-99CF-B8C9-7BFA-9DC0C0B40F49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HUD 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화면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488F37-54E8-27C7-1EA0-E0E030A76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3" t="2853" r="2030" b="2726"/>
          <a:stretch/>
        </p:blipFill>
        <p:spPr>
          <a:xfrm>
            <a:off x="2236099" y="1127690"/>
            <a:ext cx="7719802" cy="56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68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6" name="Google Shape;129;p17">
            <a:extLst>
              <a:ext uri="{FF2B5EF4-FFF2-40B4-BE49-F238E27FC236}">
                <a16:creationId xmlns:a16="http://schemas.microsoft.com/office/drawing/2014/main" id="{3E4318B7-99CF-B8C9-7BFA-9DC0C0B40F49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 err="1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코너링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Google Shape;233;p26">
            <a:extLst>
              <a:ext uri="{FF2B5EF4-FFF2-40B4-BE49-F238E27FC236}">
                <a16:creationId xmlns:a16="http://schemas.microsoft.com/office/drawing/2014/main" id="{53AB17BF-8F05-545E-609E-A74874990DBC}"/>
              </a:ext>
            </a:extLst>
          </p:cNvPr>
          <p:cNvSpPr txBox="1">
            <a:spLocks/>
          </p:cNvSpPr>
          <p:nvPr/>
        </p:nvSpPr>
        <p:spPr>
          <a:xfrm>
            <a:off x="5826126" y="2149475"/>
            <a:ext cx="65246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altLang="ko-KR" sz="3000" dirty="0"/>
              <a:t>1. HUD</a:t>
            </a:r>
            <a:r>
              <a:rPr lang="ko-KR" altLang="en-US" sz="3000" dirty="0"/>
              <a:t>를 통한 핸들의 움직임 가이드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endParaRPr lang="ko-KR" altLang="en-US" sz="3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altLang="ko-KR" sz="3000" dirty="0"/>
              <a:t>2. </a:t>
            </a:r>
            <a:r>
              <a:rPr lang="ko-KR" altLang="en-US" sz="3000" dirty="0" err="1"/>
              <a:t>코너링시</a:t>
            </a:r>
            <a:r>
              <a:rPr lang="ko-KR" altLang="en-US" sz="3000" dirty="0"/>
              <a:t> 적정 속도 표시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endParaRPr lang="en-US" altLang="ko-KR" sz="3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endParaRPr lang="en-US" altLang="ko-KR" sz="30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altLang="ko-KR" sz="4000" dirty="0"/>
              <a:t>			</a:t>
            </a:r>
            <a:endParaRPr lang="ko-KR" altLang="en-US" sz="3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0B1402-30FD-8298-8BE4-3E2AFA63F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22" y="1908793"/>
            <a:ext cx="4007316" cy="36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0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6" name="Google Shape;129;p17">
            <a:extLst>
              <a:ext uri="{FF2B5EF4-FFF2-40B4-BE49-F238E27FC236}">
                <a16:creationId xmlns:a16="http://schemas.microsoft.com/office/drawing/2014/main" id="{3E4318B7-99CF-B8C9-7BFA-9DC0C0B40F49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차선 변경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7" name="Google Shape;240;p27">
            <a:extLst>
              <a:ext uri="{FF2B5EF4-FFF2-40B4-BE49-F238E27FC236}">
                <a16:creationId xmlns:a16="http://schemas.microsoft.com/office/drawing/2014/main" id="{D9F1D509-5C47-D384-67FF-52369F4373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112" t="53767" r="34046" b="7073"/>
          <a:stretch/>
        </p:blipFill>
        <p:spPr>
          <a:xfrm>
            <a:off x="7223807" y="4203785"/>
            <a:ext cx="1520067" cy="53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0;p27">
            <a:extLst>
              <a:ext uri="{FF2B5EF4-FFF2-40B4-BE49-F238E27FC236}">
                <a16:creationId xmlns:a16="http://schemas.microsoft.com/office/drawing/2014/main" id="{4DDA6B29-C7AE-C9F0-B020-3073266F41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5004" t="4735" r="38677" b="70960"/>
          <a:stretch/>
        </p:blipFill>
        <p:spPr>
          <a:xfrm>
            <a:off x="7212639" y="5721808"/>
            <a:ext cx="1678296" cy="66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0;p27">
            <a:extLst>
              <a:ext uri="{FF2B5EF4-FFF2-40B4-BE49-F238E27FC236}">
                <a16:creationId xmlns:a16="http://schemas.microsoft.com/office/drawing/2014/main" id="{73A8513A-280C-0009-FBFB-BC17E76EA5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3661" t="27972" r="38677" b="47724"/>
          <a:stretch/>
        </p:blipFill>
        <p:spPr>
          <a:xfrm>
            <a:off x="7043887" y="4922566"/>
            <a:ext cx="1885327" cy="6603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9FFB2-575B-90A7-E566-2B88EF40C2FB}"/>
              </a:ext>
            </a:extLst>
          </p:cNvPr>
          <p:cNvSpPr txBox="1"/>
          <p:nvPr/>
        </p:nvSpPr>
        <p:spPr>
          <a:xfrm rot="16200000">
            <a:off x="9156451" y="4182951"/>
            <a:ext cx="2339102" cy="24350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초록</a:t>
            </a:r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안전함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노랑</a:t>
            </a:r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가능하지만 사고 </a:t>
            </a:r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sz="2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빨강</a:t>
            </a:r>
            <a:r>
              <a: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무조건 사고 발생</a:t>
            </a:r>
          </a:p>
        </p:txBody>
      </p:sp>
      <p:pic>
        <p:nvPicPr>
          <p:cNvPr id="8" name="그림 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707890B-32F5-A58C-1DFB-AB8FA5561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91" y="1703401"/>
            <a:ext cx="3951035" cy="4062981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5EAB110-51A5-28D5-8485-93528C2730B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40331" y="4458772"/>
            <a:ext cx="12700" cy="1575658"/>
          </a:xfrm>
          <a:prstGeom prst="bentConnector3">
            <a:avLst>
              <a:gd name="adj1" fmla="val 4795969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41;p27">
            <a:extLst>
              <a:ext uri="{FF2B5EF4-FFF2-40B4-BE49-F238E27FC236}">
                <a16:creationId xmlns:a16="http://schemas.microsoft.com/office/drawing/2014/main" id="{BC0D037D-3167-5B55-4A90-B9B3A4914A90}"/>
              </a:ext>
            </a:extLst>
          </p:cNvPr>
          <p:cNvSpPr txBox="1"/>
          <p:nvPr/>
        </p:nvSpPr>
        <p:spPr>
          <a:xfrm>
            <a:off x="5088448" y="5054021"/>
            <a:ext cx="1473932" cy="52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altLang="ko-KR" sz="2000" b="1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3</a:t>
            </a:r>
            <a:r>
              <a:rPr lang="ko-KR" altLang="en-US" sz="2000" b="1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가지 단계</a:t>
            </a:r>
            <a:endParaRPr lang="en-US" altLang="ko-KR" sz="2000" b="1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2000" b="1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1D2655-1E84-A548-8010-87408E43FE3E}"/>
              </a:ext>
            </a:extLst>
          </p:cNvPr>
          <p:cNvSpPr txBox="1"/>
          <p:nvPr/>
        </p:nvSpPr>
        <p:spPr>
          <a:xfrm rot="16200000">
            <a:off x="10680177" y="4182951"/>
            <a:ext cx="492443" cy="24350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날 위험 있음</a:t>
            </a:r>
          </a:p>
        </p:txBody>
      </p:sp>
      <p:sp>
        <p:nvSpPr>
          <p:cNvPr id="13" name="Google Shape;241;p27">
            <a:extLst>
              <a:ext uri="{FF2B5EF4-FFF2-40B4-BE49-F238E27FC236}">
                <a16:creationId xmlns:a16="http://schemas.microsoft.com/office/drawing/2014/main" id="{0F5C8025-E32F-787C-65EA-88608CEADD38}"/>
              </a:ext>
            </a:extLst>
          </p:cNvPr>
          <p:cNvSpPr txBox="1"/>
          <p:nvPr/>
        </p:nvSpPr>
        <p:spPr>
          <a:xfrm>
            <a:off x="5850454" y="1753033"/>
            <a:ext cx="6157519" cy="207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30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차량 후방 상황 전달</a:t>
            </a:r>
            <a:endParaRPr lang="en-US" sz="30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altLang="ko-KR" sz="30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ko-KR" altLang="en-US" sz="30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차선변경 가능여부 확인 가능</a:t>
            </a:r>
            <a:endParaRPr sz="30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30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342900" marR="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30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53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6" name="Google Shape;129;p17">
            <a:extLst>
              <a:ext uri="{FF2B5EF4-FFF2-40B4-BE49-F238E27FC236}">
                <a16:creationId xmlns:a16="http://schemas.microsoft.com/office/drawing/2014/main" id="{3E4318B7-99CF-B8C9-7BFA-9DC0C0B40F49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주차가이드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Google Shape;247;p28">
            <a:extLst>
              <a:ext uri="{FF2B5EF4-FFF2-40B4-BE49-F238E27FC236}">
                <a16:creationId xmlns:a16="http://schemas.microsoft.com/office/drawing/2014/main" id="{4E5DFEF1-4739-110A-5CAB-921643638AF5}"/>
              </a:ext>
            </a:extLst>
          </p:cNvPr>
          <p:cNvSpPr txBox="1">
            <a:spLocks/>
          </p:cNvSpPr>
          <p:nvPr/>
        </p:nvSpPr>
        <p:spPr>
          <a:xfrm>
            <a:off x="357930" y="1279896"/>
            <a:ext cx="11476139" cy="534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ko-KR" altLang="en-US" sz="3000" dirty="0"/>
              <a:t>평행주차 공식</a:t>
            </a:r>
            <a:endParaRPr lang="en-US" altLang="ko-KR" sz="3000" dirty="0"/>
          </a:p>
          <a:p>
            <a:pPr>
              <a:lnSpc>
                <a:spcPct val="90000"/>
              </a:lnSpc>
              <a:buClr>
                <a:schemeClr val="dk1"/>
              </a:buClr>
              <a:buSzPts val="2800"/>
            </a:pPr>
            <a:endParaRPr lang="en-US" altLang="ko-KR" sz="3000" dirty="0"/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AutoNum type="arabicPeriod"/>
            </a:pPr>
            <a:r>
              <a:rPr lang="ko-KR" altLang="en-US" sz="2200" dirty="0"/>
              <a:t>주차된 차량과 약 </a:t>
            </a:r>
            <a:r>
              <a:rPr lang="en-US" altLang="ko-KR" sz="2200" dirty="0"/>
              <a:t>50cm~1m</a:t>
            </a:r>
            <a:r>
              <a:rPr lang="ko-KR" altLang="en-US" sz="2200" dirty="0"/>
              <a:t> 간격을 두고 직진한다</a:t>
            </a:r>
            <a:r>
              <a:rPr lang="en-US" altLang="ko-KR" sz="2200" dirty="0"/>
              <a:t>.</a:t>
            </a:r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AutoNum type="arabicPeriod"/>
            </a:pPr>
            <a:endParaRPr lang="en-US" altLang="ko-KR" sz="2200" dirty="0"/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AutoNum type="arabicPeriod"/>
            </a:pPr>
            <a:r>
              <a:rPr lang="ko-KR" altLang="en-US" sz="2200" dirty="0"/>
              <a:t>운전자의 어깨가 주차 공간 앞에 주차된 차량의 뒤 범퍼와 일직선이 될 때 세운다</a:t>
            </a:r>
            <a:r>
              <a:rPr lang="en-US" altLang="ko-KR" sz="2200" dirty="0"/>
              <a:t>.</a:t>
            </a:r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AutoNum type="arabicPeriod"/>
            </a:pPr>
            <a:endParaRPr lang="en-US" altLang="ko-KR" sz="2200" dirty="0"/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ko-KR" altLang="en-US" sz="2200" dirty="0"/>
              <a:t>핸들을 왼쪽으로 </a:t>
            </a:r>
            <a:r>
              <a:rPr lang="en-US" altLang="ko-KR" sz="2200" dirty="0"/>
              <a:t>1</a:t>
            </a:r>
            <a:r>
              <a:rPr lang="ko-KR" altLang="en-US" sz="2200" dirty="0"/>
              <a:t>바퀴 돌리고 천천히 전진한다</a:t>
            </a:r>
            <a:r>
              <a:rPr lang="en-US" altLang="ko-KR" sz="2200" dirty="0"/>
              <a:t>.</a:t>
            </a:r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endParaRPr lang="en-US" altLang="ko-KR" sz="2200" dirty="0"/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ko-KR" altLang="en-US" sz="2200" dirty="0"/>
              <a:t>앞 차와 내 차가 </a:t>
            </a:r>
            <a:r>
              <a:rPr lang="en-US" altLang="ko-KR" sz="2200" dirty="0"/>
              <a:t>45</a:t>
            </a:r>
            <a:r>
              <a:rPr lang="ko-KR" altLang="en-US" sz="2200" dirty="0"/>
              <a:t>도 각도로 벌어지면 멈추고 핸들을 오른쪽으로 끝까지 돌린다</a:t>
            </a:r>
            <a:r>
              <a:rPr lang="en-US" altLang="ko-KR" sz="2200" dirty="0"/>
              <a:t>.</a:t>
            </a:r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endParaRPr lang="en-US" altLang="ko-KR" sz="2200" dirty="0"/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ko-KR" altLang="en-US" sz="2200" dirty="0"/>
              <a:t>차의 뒷바퀴 </a:t>
            </a:r>
            <a:r>
              <a:rPr lang="en-US" altLang="ko-KR" sz="2200" dirty="0"/>
              <a:t>2</a:t>
            </a:r>
            <a:r>
              <a:rPr lang="ko-KR" altLang="en-US" sz="2200" dirty="0"/>
              <a:t>개가 모두 주차라인에 들어오면 핸들을 왼쪽으로 끝까지 돌리고  후진한다</a:t>
            </a:r>
            <a:r>
              <a:rPr lang="en-US" altLang="ko-KR" sz="2200" dirty="0"/>
              <a:t>.</a:t>
            </a:r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AutoNum type="arabicPeriod"/>
            </a:pPr>
            <a:endParaRPr lang="en-US" altLang="ko-KR" sz="2200" dirty="0"/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ko-KR" altLang="en-US" sz="2200" dirty="0"/>
              <a:t>차가 주차공간에 완전히 들어오면 핸들을 제자리로 돌려 바퀴를 </a:t>
            </a:r>
            <a:r>
              <a:rPr lang="en-US" altLang="ko-KR" sz="2200" dirty="0"/>
              <a:t>1</a:t>
            </a:r>
            <a:r>
              <a:rPr lang="ko-KR" altLang="en-US" sz="2200" dirty="0"/>
              <a:t>자로 만들고 앞뒤로 움직이며 주차공간에 완전히 들어올 수 있도록 한다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pPr>
              <a:lnSpc>
                <a:spcPct val="90000"/>
              </a:lnSpc>
              <a:buClr>
                <a:schemeClr val="dk1"/>
              </a:buClr>
              <a:buSzPts val="2800"/>
            </a:pPr>
            <a:endParaRPr lang="en-US" altLang="ko-KR" sz="2200" dirty="0"/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AutoNum type="arabicPeriod"/>
            </a:pPr>
            <a:endParaRPr lang="en-US" altLang="ko-KR" sz="2200" dirty="0"/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AutoNum type="arabicPeriod"/>
            </a:pPr>
            <a:endParaRPr lang="en-US" altLang="ko-KR" sz="2200" dirty="0"/>
          </a:p>
          <a:p>
            <a:pPr marL="514350" indent="-514350">
              <a:lnSpc>
                <a:spcPct val="90000"/>
              </a:lnSpc>
              <a:buClr>
                <a:schemeClr val="dk1"/>
              </a:buClr>
              <a:buSzPts val="2800"/>
              <a:buAutoNum type="arabicPeriod"/>
            </a:pP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426064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6" name="Google Shape;129;p17">
            <a:extLst>
              <a:ext uri="{FF2B5EF4-FFF2-40B4-BE49-F238E27FC236}">
                <a16:creationId xmlns:a16="http://schemas.microsoft.com/office/drawing/2014/main" id="{3E4318B7-99CF-B8C9-7BFA-9DC0C0B40F49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주차가이드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Google Shape;247;p28">
            <a:extLst>
              <a:ext uri="{FF2B5EF4-FFF2-40B4-BE49-F238E27FC236}">
                <a16:creationId xmlns:a16="http://schemas.microsoft.com/office/drawing/2014/main" id="{4E5DFEF1-4739-110A-5CAB-921643638AF5}"/>
              </a:ext>
            </a:extLst>
          </p:cNvPr>
          <p:cNvSpPr txBox="1">
            <a:spLocks/>
          </p:cNvSpPr>
          <p:nvPr/>
        </p:nvSpPr>
        <p:spPr>
          <a:xfrm>
            <a:off x="5689553" y="2442775"/>
            <a:ext cx="647233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altLang="en-US" sz="3000" dirty="0"/>
              <a:t> 현재 차량의 위치 및 주차공간 탐색</a:t>
            </a:r>
            <a:endParaRPr lang="en-US" altLang="ko-KR" sz="3000" dirty="0"/>
          </a:p>
          <a:p>
            <a:pPr marL="228600" indent="-228600">
              <a:lnSpc>
                <a:spcPct val="90000"/>
              </a:lnSpc>
              <a:buClr>
                <a:schemeClr val="dk1"/>
              </a:buClr>
              <a:buSzPts val="2800"/>
              <a:buFont typeface="Arial"/>
              <a:buChar char="•"/>
            </a:pPr>
            <a:endParaRPr lang="ko-KR" altLang="en-US" sz="3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ko-KR" altLang="en-US" sz="3000" dirty="0"/>
              <a:t> 상황에 알맞은 주차 공식 영상 전달</a:t>
            </a:r>
            <a:endParaRPr lang="en-US" altLang="ko-KR" sz="3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lang="en-US" altLang="ko-KR" sz="30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lang="ko-KR" altLang="en-US" sz="3000" dirty="0"/>
          </a:p>
        </p:txBody>
      </p:sp>
      <p:pic>
        <p:nvPicPr>
          <p:cNvPr id="1026" name="Picture 2" descr="주차 잘하는 법(초보운전, 후방, 후진, 전면)">
            <a:extLst>
              <a:ext uri="{FF2B5EF4-FFF2-40B4-BE49-F238E27FC236}">
                <a16:creationId xmlns:a16="http://schemas.microsoft.com/office/drawing/2014/main" id="{B18A5D47-4840-F148-B28E-1CE4AEF32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50" y="169667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12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335273" y="2244859"/>
            <a:ext cx="58524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목차</a:t>
            </a:r>
            <a:endParaRPr sz="6000" dirty="0">
              <a:solidFill>
                <a:schemeClr val="lt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sym typeface="Arial"/>
            </a:endParaRPr>
          </a:p>
        </p:txBody>
      </p:sp>
      <p:grpSp>
        <p:nvGrpSpPr>
          <p:cNvPr id="102" name="Google Shape;102;p15"/>
          <p:cNvGrpSpPr/>
          <p:nvPr/>
        </p:nvGrpSpPr>
        <p:grpSpPr>
          <a:xfrm>
            <a:off x="619016" y="3799840"/>
            <a:ext cx="4344761" cy="707886"/>
            <a:chOff x="294640" y="3596640"/>
            <a:chExt cx="4344761" cy="707886"/>
          </a:xfrm>
        </p:grpSpPr>
        <p:sp>
          <p:nvSpPr>
            <p:cNvPr id="103" name="Google Shape;103;p15"/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 b="1" dirty="0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Arial"/>
                </a:rPr>
                <a:t>1</a:t>
              </a:r>
              <a:endParaRPr sz="40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endParaRPr>
            </a:p>
          </p:txBody>
        </p:sp>
        <p:sp>
          <p:nvSpPr>
            <p:cNvPr id="104" name="Google Shape;104;p15"/>
            <p:cNvSpPr txBox="1"/>
            <p:nvPr/>
          </p:nvSpPr>
          <p:spPr>
            <a:xfrm>
              <a:off x="943401" y="3652738"/>
              <a:ext cx="3696000" cy="600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393939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프로젝트 </a:t>
              </a:r>
              <a:r>
                <a:rPr lang="ko-KR" altLang="en-US" sz="3300" dirty="0">
                  <a:solidFill>
                    <a:srgbClr val="393939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개요</a:t>
              </a:r>
              <a:endParaRPr sz="3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619016" y="4790678"/>
            <a:ext cx="4461461" cy="707886"/>
            <a:chOff x="294640" y="3596640"/>
            <a:chExt cx="4461461" cy="707886"/>
          </a:xfrm>
        </p:grpSpPr>
        <p:sp>
          <p:nvSpPr>
            <p:cNvPr id="106" name="Google Shape;106;p15"/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 b="1" dirty="0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Arial"/>
                </a:rPr>
                <a:t>2</a:t>
              </a:r>
              <a:endParaRPr sz="40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943401" y="3650500"/>
              <a:ext cx="3812700" cy="600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393939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프로젝트 설계 내용</a:t>
              </a:r>
              <a:endParaRPr sz="3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619016" y="5781516"/>
            <a:ext cx="4873521" cy="707886"/>
            <a:chOff x="294640" y="3596640"/>
            <a:chExt cx="4873521" cy="707886"/>
          </a:xfrm>
        </p:grpSpPr>
        <p:sp>
          <p:nvSpPr>
            <p:cNvPr id="109" name="Google Shape;109;p15"/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 b="1" dirty="0">
                  <a:solidFill>
                    <a:schemeClr val="accent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sym typeface="Arial"/>
                </a:rPr>
                <a:t>3</a:t>
              </a:r>
              <a:endParaRPr sz="4000" b="1" dirty="0">
                <a:solidFill>
                  <a:schemeClr val="accen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943401" y="3663666"/>
              <a:ext cx="4224760" cy="600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393939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기대효과 및 활용방안</a:t>
              </a:r>
              <a:endParaRPr sz="33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sp>
        <p:nvSpPr>
          <p:cNvPr id="111" name="Google Shape;111;p15"/>
          <p:cNvSpPr txBox="1"/>
          <p:nvPr/>
        </p:nvSpPr>
        <p:spPr>
          <a:xfrm>
            <a:off x="5865541" y="4002117"/>
            <a:ext cx="504030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프로젝트에 대한 전반적인 </a:t>
            </a:r>
            <a:r>
              <a:rPr lang="ko-KR" altLang="en-US" sz="15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개요 소개</a:t>
            </a:r>
            <a:endParaRPr sz="15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5865540" y="5006121"/>
            <a:ext cx="504030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프로젝트의 구체적인 설계 내용</a:t>
            </a:r>
            <a:endParaRPr sz="15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5865539" y="6010125"/>
            <a:ext cx="504030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프로젝트 개발 시 기대되는 효과 및 활용방안</a:t>
            </a:r>
            <a:endParaRPr sz="15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694513" y="1428801"/>
            <a:ext cx="2135716" cy="3440079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0" y="0"/>
            <a:ext cx="121920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7" name="Google Shape;129;p17">
            <a:extLst>
              <a:ext uri="{FF2B5EF4-FFF2-40B4-BE49-F238E27FC236}">
                <a16:creationId xmlns:a16="http://schemas.microsoft.com/office/drawing/2014/main" id="{55EB2140-3534-ECB2-0A5F-54A1FEE2F6F7}"/>
              </a:ext>
            </a:extLst>
          </p:cNvPr>
          <p:cNvSpPr txBox="1"/>
          <p:nvPr/>
        </p:nvSpPr>
        <p:spPr>
          <a:xfrm>
            <a:off x="548472" y="50730"/>
            <a:ext cx="9988899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기능추가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sz="5500" dirty="0" err="1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커스터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5500" dirty="0" err="1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마이징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AAE05B8-68E5-937B-E302-763AE5A4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352397"/>
            <a:ext cx="1377044" cy="137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18;p35">
            <a:extLst>
              <a:ext uri="{FF2B5EF4-FFF2-40B4-BE49-F238E27FC236}">
                <a16:creationId xmlns:a16="http://schemas.microsoft.com/office/drawing/2014/main" id="{412C5CB8-BA11-5201-C972-A69EF7C38D49}"/>
              </a:ext>
            </a:extLst>
          </p:cNvPr>
          <p:cNvSpPr txBox="1"/>
          <p:nvPr/>
        </p:nvSpPr>
        <p:spPr>
          <a:xfrm>
            <a:off x="902420" y="1548339"/>
            <a:ext cx="10387159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0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문제점 </a:t>
            </a:r>
            <a:r>
              <a: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</a:t>
            </a:r>
            <a:endParaRPr lang="en-US" altLang="ko-KR" sz="2800" b="0" i="0" u="none" strike="noStrike" cap="none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0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운전 </a:t>
            </a: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능력 </a:t>
            </a:r>
            <a:r>
              <a:rPr lang="ko-KR" altLang="en-US" sz="2800" b="0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향상         </a:t>
            </a:r>
            <a:r>
              <a:rPr lang="en-US" altLang="ko-KR" sz="2800" b="0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-&gt;      </a:t>
            </a: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필요 없어질 우려 존재</a:t>
            </a:r>
            <a:endParaRPr lang="en-US" altLang="ko-KR" sz="28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altLang="ko-KR" sz="2800" b="0" i="0" u="none" strike="noStrike" cap="none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해결방안 </a:t>
            </a:r>
            <a:r>
              <a: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기능 </a:t>
            </a:r>
            <a:r>
              <a: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ON/OFF</a:t>
            </a: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   -&gt;</a:t>
            </a: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    </a:t>
            </a:r>
            <a:r>
              <a:rPr lang="ko-KR" altLang="en-US" sz="2800" dirty="0" err="1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필요없다고</a:t>
            </a: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생각되는 기능 제거</a:t>
            </a:r>
            <a:endParaRPr lang="en-US" altLang="ko-KR" sz="28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altLang="ko-KR" sz="28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HUD</a:t>
            </a: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 초기에 표시되게 설정된 주요기능 대신</a:t>
            </a:r>
            <a:r>
              <a: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필요하다고 생각되는 시스템자체에 탑재된 추가기능을 넣을 수 있게</a:t>
            </a:r>
            <a:endParaRPr lang="en-US" altLang="ko-KR" sz="28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altLang="ko-KR" sz="28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-&gt; </a:t>
            </a: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본인에 최적화된 운전가이드시스템 제작 </a:t>
            </a:r>
            <a:endParaRPr lang="en-US" altLang="ko-KR" sz="28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790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/>
          <p:nvPr/>
        </p:nvSpPr>
        <p:spPr>
          <a:xfrm>
            <a:off x="0" y="0"/>
            <a:ext cx="121920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7" name="Google Shape;129;p17">
            <a:extLst>
              <a:ext uri="{FF2B5EF4-FFF2-40B4-BE49-F238E27FC236}">
                <a16:creationId xmlns:a16="http://schemas.microsoft.com/office/drawing/2014/main" id="{55EB2140-3534-ECB2-0A5F-54A1FEE2F6F7}"/>
              </a:ext>
            </a:extLst>
          </p:cNvPr>
          <p:cNvSpPr txBox="1"/>
          <p:nvPr/>
        </p:nvSpPr>
        <p:spPr>
          <a:xfrm>
            <a:off x="548472" y="50730"/>
            <a:ext cx="9988899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기능추가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주행 능력 평가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AAE05B8-68E5-937B-E302-763AE5A4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1" y="4724860"/>
            <a:ext cx="1770743" cy="17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18;p35">
            <a:extLst>
              <a:ext uri="{FF2B5EF4-FFF2-40B4-BE49-F238E27FC236}">
                <a16:creationId xmlns:a16="http://schemas.microsoft.com/office/drawing/2014/main" id="{412C5CB8-BA11-5201-C972-A69EF7C38D49}"/>
              </a:ext>
            </a:extLst>
          </p:cNvPr>
          <p:cNvSpPr txBox="1"/>
          <p:nvPr/>
        </p:nvSpPr>
        <p:spPr>
          <a:xfrm>
            <a:off x="2010893" y="1777565"/>
            <a:ext cx="8022871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운전이 끝난 후</a:t>
            </a:r>
            <a:r>
              <a: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운전에 대한 피드백의 필요성 제기</a:t>
            </a:r>
            <a:endParaRPr lang="en-US" altLang="ko-KR" sz="28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altLang="ko-KR" sz="28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altLang="ko-KR" sz="28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altLang="ko-KR" sz="28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주차를 완료하게 되면 운전에 대한 점수 평가</a:t>
            </a:r>
            <a:endParaRPr lang="en-US" altLang="ko-KR" sz="2800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36A44-FBE7-BC45-58CB-8B41E8BE1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1" b="-1546"/>
          <a:stretch/>
        </p:blipFill>
        <p:spPr>
          <a:xfrm rot="16200000">
            <a:off x="5189154" y="3689094"/>
            <a:ext cx="1813693" cy="2870992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3ECE3CEC-A0D9-BF59-ADD9-E3440808DC5D}"/>
              </a:ext>
            </a:extLst>
          </p:cNvPr>
          <p:cNvSpPr/>
          <p:nvPr/>
        </p:nvSpPr>
        <p:spPr>
          <a:xfrm>
            <a:off x="5762006" y="2599592"/>
            <a:ext cx="520643" cy="602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615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694513" y="1428801"/>
            <a:ext cx="2135716" cy="3440079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0" y="0"/>
            <a:ext cx="121920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7" name="Google Shape;129;p17">
            <a:extLst>
              <a:ext uri="{FF2B5EF4-FFF2-40B4-BE49-F238E27FC236}">
                <a16:creationId xmlns:a16="http://schemas.microsoft.com/office/drawing/2014/main" id="{55EB2140-3534-ECB2-0A5F-54A1FEE2F6F7}"/>
              </a:ext>
            </a:extLst>
          </p:cNvPr>
          <p:cNvSpPr txBox="1"/>
          <p:nvPr/>
        </p:nvSpPr>
        <p:spPr>
          <a:xfrm>
            <a:off x="548472" y="50730"/>
            <a:ext cx="9988899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기능추가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계정 선택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AAE05B8-68E5-937B-E302-763AE5A4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1" y="4724860"/>
            <a:ext cx="1770743" cy="17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DDFC7F6-C83A-13A9-E78B-13F5C6D7DA79}"/>
              </a:ext>
            </a:extLst>
          </p:cNvPr>
          <p:cNvGrpSpPr/>
          <p:nvPr/>
        </p:nvGrpSpPr>
        <p:grpSpPr>
          <a:xfrm>
            <a:off x="3049919" y="4724860"/>
            <a:ext cx="5861564" cy="1815841"/>
            <a:chOff x="2968665" y="2758838"/>
            <a:chExt cx="5861564" cy="1815841"/>
          </a:xfrm>
        </p:grpSpPr>
        <p:sp>
          <p:nvSpPr>
            <p:cNvPr id="8" name="Google Shape;318;p35">
              <a:extLst>
                <a:ext uri="{FF2B5EF4-FFF2-40B4-BE49-F238E27FC236}">
                  <a16:creationId xmlns:a16="http://schemas.microsoft.com/office/drawing/2014/main" id="{412C5CB8-BA11-5201-C972-A69EF7C38D49}"/>
                </a:ext>
              </a:extLst>
            </p:cNvPr>
            <p:cNvSpPr txBox="1"/>
            <p:nvPr/>
          </p:nvSpPr>
          <p:spPr>
            <a:xfrm>
              <a:off x="2968665" y="2758838"/>
              <a:ext cx="5861564" cy="1815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altLang="en-US" sz="2800" dirty="0">
                  <a:solidFill>
                    <a:srgbClr val="393939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 한 차에 여러 운전자 사용하는 경우</a:t>
              </a:r>
              <a:r>
                <a:rPr lang="en-US" altLang="ko-KR" sz="2800" dirty="0">
                  <a:solidFill>
                    <a:srgbClr val="393939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 </a:t>
              </a:r>
              <a:r>
                <a:rPr lang="ko-KR" altLang="en-US" sz="2800" dirty="0">
                  <a:solidFill>
                    <a:srgbClr val="393939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존재</a:t>
              </a:r>
              <a:endPara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altLang="en-US" sz="2800" dirty="0">
                  <a:solidFill>
                    <a:srgbClr val="393939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운전자마다 계정 생성 가능하게</a:t>
              </a:r>
              <a:endParaRPr lang="en-US" altLang="ko-KR" sz="2800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sp>
          <p:nvSpPr>
            <p:cNvPr id="2" name="화살표: 아래쪽 1">
              <a:extLst>
                <a:ext uri="{FF2B5EF4-FFF2-40B4-BE49-F238E27FC236}">
                  <a16:creationId xmlns:a16="http://schemas.microsoft.com/office/drawing/2014/main" id="{DB13F7C6-D90D-A948-1BBA-4636D74DB6B3}"/>
                </a:ext>
              </a:extLst>
            </p:cNvPr>
            <p:cNvSpPr/>
            <p:nvPr/>
          </p:nvSpPr>
          <p:spPr>
            <a:xfrm>
              <a:off x="5597236" y="3429000"/>
              <a:ext cx="600364" cy="47798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E2B2BFA-8E4F-E388-E150-F9856E2E9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76" y="1275740"/>
            <a:ext cx="6343791" cy="3273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76FAE-4D09-5868-7E5A-1C70EFFF3158}"/>
              </a:ext>
            </a:extLst>
          </p:cNvPr>
          <p:cNvSpPr txBox="1"/>
          <p:nvPr/>
        </p:nvSpPr>
        <p:spPr>
          <a:xfrm>
            <a:off x="4063607" y="1400368"/>
            <a:ext cx="38301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운전을 시작할 프로필을 선택하세요</a:t>
            </a:r>
            <a:r>
              <a:rPr lang="en-US" altLang="ko-KR" sz="17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17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8492DA-252D-E985-654A-66FF2ABBA13D}"/>
              </a:ext>
            </a:extLst>
          </p:cNvPr>
          <p:cNvSpPr/>
          <p:nvPr/>
        </p:nvSpPr>
        <p:spPr>
          <a:xfrm>
            <a:off x="4517219" y="2812755"/>
            <a:ext cx="589616" cy="1806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강하연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4F0E96-E7C1-86E3-F39D-AB94656A22B4}"/>
              </a:ext>
            </a:extLst>
          </p:cNvPr>
          <p:cNvSpPr/>
          <p:nvPr/>
        </p:nvSpPr>
        <p:spPr>
          <a:xfrm>
            <a:off x="5678490" y="2812755"/>
            <a:ext cx="589616" cy="1806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한혜진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3C8CDF-59EF-EB16-6129-1823BDA32591}"/>
              </a:ext>
            </a:extLst>
          </p:cNvPr>
          <p:cNvSpPr/>
          <p:nvPr/>
        </p:nvSpPr>
        <p:spPr>
          <a:xfrm>
            <a:off x="6869050" y="2812755"/>
            <a:ext cx="589616" cy="1806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우혜승</a:t>
            </a:r>
            <a:endParaRPr lang="ko-KR" altLang="en-US" sz="1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21C72F-80D3-D40D-B54B-CDE881E31919}"/>
              </a:ext>
            </a:extLst>
          </p:cNvPr>
          <p:cNvSpPr/>
          <p:nvPr/>
        </p:nvSpPr>
        <p:spPr>
          <a:xfrm>
            <a:off x="5100698" y="4172346"/>
            <a:ext cx="589616" cy="1806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전재욱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2C5B53-E0D6-6456-9FB3-88D30D4C7EA8}"/>
              </a:ext>
            </a:extLst>
          </p:cNvPr>
          <p:cNvSpPr/>
          <p:nvPr/>
        </p:nvSpPr>
        <p:spPr>
          <a:xfrm>
            <a:off x="6270971" y="4172346"/>
            <a:ext cx="589616" cy="1806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정현준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36E54EC-053B-4D42-61C3-80A33720F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14" y="3016537"/>
            <a:ext cx="251426" cy="2514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5E4977C-07DF-6F02-45AC-C5F4C6DA7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988" y="3012056"/>
            <a:ext cx="251426" cy="2514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A3BF59-7207-1799-FCC8-E3EDD5A90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145" y="3043553"/>
            <a:ext cx="251426" cy="2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9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898103" y="2719133"/>
            <a:ext cx="446789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기대효과 및 활용방안</a:t>
            </a:r>
            <a:endParaRPr sz="4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904240" y="2704578"/>
            <a:ext cx="967518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 err="1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rPr>
              <a:t>Part</a:t>
            </a:r>
            <a:r>
              <a:rPr lang="ko-KR" sz="1700" b="1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rPr>
              <a:t> </a:t>
            </a:r>
            <a:r>
              <a:rPr lang="en-US" altLang="ko-KR" sz="1700" b="1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rPr>
              <a:t>3</a:t>
            </a:r>
            <a:r>
              <a:rPr lang="ko-KR" sz="1700" b="1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rPr>
              <a:t>, </a:t>
            </a:r>
            <a:endParaRPr sz="1700" b="1" dirty="0">
              <a:solidFill>
                <a:schemeClr val="lt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sym typeface="Arial"/>
            </a:endParaRPr>
          </a:p>
        </p:txBody>
      </p:sp>
      <p:cxnSp>
        <p:nvCxnSpPr>
          <p:cNvPr id="122" name="Google Shape;122;p16"/>
          <p:cNvCxnSpPr/>
          <p:nvPr/>
        </p:nvCxnSpPr>
        <p:spPr>
          <a:xfrm>
            <a:off x="904240" y="2700390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904240" y="4140727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7330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/>
          <p:nvPr/>
        </p:nvSpPr>
        <p:spPr>
          <a:xfrm>
            <a:off x="0" y="0"/>
            <a:ext cx="121920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682436" y="1313496"/>
            <a:ext cx="491826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3000" b="1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1. 제대로 된 운전 습관 형성</a:t>
            </a:r>
            <a:endParaRPr sz="3000" b="1" i="0" u="none" strike="noStrike" cap="none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64" name="Google Shape;264;p30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 l="3490" t="17427" r="9241" b="3320"/>
          <a:stretch/>
        </p:blipFill>
        <p:spPr>
          <a:xfrm>
            <a:off x="186080" y="2279734"/>
            <a:ext cx="5618119" cy="384166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/>
        </p:nvSpPr>
        <p:spPr>
          <a:xfrm>
            <a:off x="5950626" y="2941300"/>
            <a:ext cx="6241373" cy="2015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실제로 운전하기에는 운전경</a:t>
            </a:r>
            <a:r>
              <a:rPr lang="ko-KR" altLang="en-US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험 부족</a:t>
            </a:r>
            <a:endParaRPr sz="2500" b="0" i="0" u="none" strike="noStrike" cap="none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5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5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잘 모르는 상태에서 운전을 하게 되어 </a:t>
            </a:r>
            <a:endParaRPr sz="25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잘못된 습관이 몸에 굳어지는 현상이 발생</a:t>
            </a:r>
            <a:r>
              <a:rPr lang="ko-KR" altLang="en-US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하기도</a:t>
            </a:r>
            <a:endParaRPr sz="2500" b="0" i="0" u="none" strike="noStrike" cap="none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9" name="Google Shape;129;p17">
            <a:extLst>
              <a:ext uri="{FF2B5EF4-FFF2-40B4-BE49-F238E27FC236}">
                <a16:creationId xmlns:a16="http://schemas.microsoft.com/office/drawing/2014/main" id="{0EA32B44-852D-EE6D-512D-323BA1A29306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기대효과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①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Google Shape;295;p33">
            <a:extLst>
              <a:ext uri="{FF2B5EF4-FFF2-40B4-BE49-F238E27FC236}">
                <a16:creationId xmlns:a16="http://schemas.microsoft.com/office/drawing/2014/main" id="{18A30F69-89BF-10DF-2519-48803C125817}"/>
              </a:ext>
            </a:extLst>
          </p:cNvPr>
          <p:cNvSpPr txBox="1"/>
          <p:nvPr/>
        </p:nvSpPr>
        <p:spPr>
          <a:xfrm>
            <a:off x="257100" y="6121400"/>
            <a:ext cx="5343600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&lt;</a:t>
            </a:r>
            <a:r>
              <a:rPr lang="ko-KR" altLang="en-US" sz="2500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현재 우리나라 운전면허 취득 과정</a:t>
            </a:r>
            <a:r>
              <a:rPr lang="en-US" sz="2500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07A30EB9-2341-A137-FEE8-875537867874}"/>
              </a:ext>
            </a:extLst>
          </p:cNvPr>
          <p:cNvSpPr/>
          <p:nvPr/>
        </p:nvSpPr>
        <p:spPr>
          <a:xfrm>
            <a:off x="8597900" y="3556000"/>
            <a:ext cx="520700" cy="520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/>
          <p:nvPr/>
        </p:nvSpPr>
        <p:spPr>
          <a:xfrm>
            <a:off x="0" y="-64654"/>
            <a:ext cx="121920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472" y="2021987"/>
            <a:ext cx="6472656" cy="45248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9;p17">
            <a:extLst>
              <a:ext uri="{FF2B5EF4-FFF2-40B4-BE49-F238E27FC236}">
                <a16:creationId xmlns:a16="http://schemas.microsoft.com/office/drawing/2014/main" id="{88279E5C-A60E-D14A-A47D-4555063C24AB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기대효과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②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Google Shape;263;p30">
            <a:extLst>
              <a:ext uri="{FF2B5EF4-FFF2-40B4-BE49-F238E27FC236}">
                <a16:creationId xmlns:a16="http://schemas.microsoft.com/office/drawing/2014/main" id="{E793750B-4F0D-63DE-3928-6B61092D1810}"/>
              </a:ext>
            </a:extLst>
          </p:cNvPr>
          <p:cNvSpPr txBox="1"/>
          <p:nvPr/>
        </p:nvSpPr>
        <p:spPr>
          <a:xfrm>
            <a:off x="682436" y="1313496"/>
            <a:ext cx="491826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2</a:t>
            </a:r>
            <a:r>
              <a:rPr lang="ko-KR" sz="3000" b="1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. </a:t>
            </a:r>
            <a:r>
              <a:rPr lang="ko-KR" altLang="en-US" sz="3000" b="1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차량 사고 감소</a:t>
            </a:r>
            <a:endParaRPr sz="3000" b="1" i="0" u="none" strike="noStrike" cap="none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9" name="Google Shape;295;p33">
            <a:extLst>
              <a:ext uri="{FF2B5EF4-FFF2-40B4-BE49-F238E27FC236}">
                <a16:creationId xmlns:a16="http://schemas.microsoft.com/office/drawing/2014/main" id="{606AF928-0A38-2F1F-5612-D220FF6C6429}"/>
              </a:ext>
            </a:extLst>
          </p:cNvPr>
          <p:cNvSpPr txBox="1"/>
          <p:nvPr/>
        </p:nvSpPr>
        <p:spPr>
          <a:xfrm>
            <a:off x="7517329" y="3422684"/>
            <a:ext cx="3925371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운</a:t>
            </a:r>
            <a:r>
              <a:rPr lang="ko-KR" altLang="en-US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전면허 난이도 상승했지만</a:t>
            </a:r>
            <a:endParaRPr lang="en-US" altLang="ko-KR" sz="25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altLang="en-US" sz="2500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여전히 사고 많음</a:t>
            </a:r>
            <a:endParaRPr lang="en-US" altLang="ko-KR" sz="25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/>
          <p:nvPr/>
        </p:nvSpPr>
        <p:spPr>
          <a:xfrm>
            <a:off x="6694513" y="1428801"/>
            <a:ext cx="2135716" cy="3440079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0" y="0"/>
            <a:ext cx="121920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530974" y="2516287"/>
            <a:ext cx="5221187" cy="2345081"/>
          </a:xfrm>
          <a:prstGeom prst="rect">
            <a:avLst/>
          </a:prstGeom>
          <a:solidFill>
            <a:srgbClr val="EEEE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6158429" y="2516287"/>
            <a:ext cx="534360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운전연수는 </a:t>
            </a:r>
            <a:endParaRPr lang="en-US" altLang="ko-KR" sz="25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정해진 시간, 값 비싼 비용</a:t>
            </a:r>
            <a:endParaRPr sz="25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n-US" sz="25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시간제약에서 벗어날 수 있</a:t>
            </a:r>
            <a:r>
              <a:rPr lang="ko-KR" altLang="en-US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음</a:t>
            </a:r>
            <a:endParaRPr sz="25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지속적인 운전연수 비용 절감</a:t>
            </a:r>
            <a:r>
              <a:rPr lang="ko-KR" altLang="en-US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가능</a:t>
            </a:r>
            <a:endParaRPr sz="1400" b="0" i="0" u="none" strike="noStrike" cap="none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682436" y="3306740"/>
            <a:ext cx="478438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진주의 자동차운전전문학원 </a:t>
            </a:r>
            <a:r>
              <a:rPr lang="ko-KR" altLang="en-US" sz="2800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평균</a:t>
            </a:r>
            <a:endParaRPr sz="28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- 1시간 44,000원</a:t>
            </a:r>
            <a:endParaRPr sz="2800" b="0" i="0" u="none" strike="noStrike" cap="none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682436" y="2591342"/>
            <a:ext cx="292898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0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2022년 5월 기준)</a:t>
            </a:r>
            <a:endParaRPr sz="2000" b="0" i="0" u="none" strike="noStrike" cap="none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1" name="Google Shape;129;p17">
            <a:extLst>
              <a:ext uri="{FF2B5EF4-FFF2-40B4-BE49-F238E27FC236}">
                <a16:creationId xmlns:a16="http://schemas.microsoft.com/office/drawing/2014/main" id="{24382D20-CF82-F414-7DD1-DD9A45F684AB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기대효과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③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Google Shape;263;p30">
            <a:extLst>
              <a:ext uri="{FF2B5EF4-FFF2-40B4-BE49-F238E27FC236}">
                <a16:creationId xmlns:a16="http://schemas.microsoft.com/office/drawing/2014/main" id="{B8553C90-5BDC-5EFD-3996-398CBAFB8C21}"/>
              </a:ext>
            </a:extLst>
          </p:cNvPr>
          <p:cNvSpPr txBox="1"/>
          <p:nvPr/>
        </p:nvSpPr>
        <p:spPr>
          <a:xfrm>
            <a:off x="682436" y="1313496"/>
            <a:ext cx="491826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3</a:t>
            </a:r>
            <a:r>
              <a:rPr lang="ko-KR" sz="3000" b="1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. </a:t>
            </a:r>
            <a:r>
              <a:rPr lang="ko-KR" altLang="en-US" sz="3000" b="1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도로 연수 비용 감소</a:t>
            </a:r>
            <a:endParaRPr sz="3000" b="1" i="0" u="none" strike="noStrike" cap="none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00330CE-B588-B50F-DAFB-9DC03747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57" y="1165658"/>
            <a:ext cx="799143" cy="79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44B3787-5158-0507-9601-0FBC1261D33A}"/>
              </a:ext>
            </a:extLst>
          </p:cNvPr>
          <p:cNvCxnSpPr>
            <a:cxnSpLocks/>
          </p:cNvCxnSpPr>
          <p:nvPr/>
        </p:nvCxnSpPr>
        <p:spPr>
          <a:xfrm>
            <a:off x="8830229" y="3429000"/>
            <a:ext cx="0" cy="4749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/>
          <p:nvPr/>
        </p:nvSpPr>
        <p:spPr>
          <a:xfrm>
            <a:off x="6694513" y="1428801"/>
            <a:ext cx="2135716" cy="3440079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303" name="Google Shape;303;p34"/>
          <p:cNvSpPr/>
          <p:nvPr/>
        </p:nvSpPr>
        <p:spPr>
          <a:xfrm>
            <a:off x="0" y="0"/>
            <a:ext cx="121920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0" name="Google Shape;129;p17">
            <a:extLst>
              <a:ext uri="{FF2B5EF4-FFF2-40B4-BE49-F238E27FC236}">
                <a16:creationId xmlns:a16="http://schemas.microsoft.com/office/drawing/2014/main" id="{A870938B-1BA3-7C52-FD93-493859AF28A7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기대효과 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④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" name="Google Shape;263;p30">
            <a:extLst>
              <a:ext uri="{FF2B5EF4-FFF2-40B4-BE49-F238E27FC236}">
                <a16:creationId xmlns:a16="http://schemas.microsoft.com/office/drawing/2014/main" id="{861E681E-CA1B-D908-040C-9396365D2D11}"/>
              </a:ext>
            </a:extLst>
          </p:cNvPr>
          <p:cNvSpPr txBox="1"/>
          <p:nvPr/>
        </p:nvSpPr>
        <p:spPr>
          <a:xfrm>
            <a:off x="682436" y="1313496"/>
            <a:ext cx="491826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3000" b="1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</a:t>
            </a:r>
            <a:r>
              <a:rPr lang="ko-KR" sz="3000" b="1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. </a:t>
            </a:r>
            <a:r>
              <a:rPr lang="ko-KR" altLang="en-US" sz="3000" b="1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졸음운전 방지</a:t>
            </a:r>
            <a:endParaRPr sz="3000" b="1" i="0" u="none" strike="noStrike" cap="none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 rotWithShape="1">
          <a:blip r:embed="rId3">
            <a:alphaModFix/>
          </a:blip>
          <a:srcRect r="1849" b="5341"/>
          <a:stretch/>
        </p:blipFill>
        <p:spPr>
          <a:xfrm>
            <a:off x="386618" y="2754034"/>
            <a:ext cx="6037042" cy="223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1D6D550-ADC7-A1BA-047D-B8DBFCAA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98" y="1211558"/>
            <a:ext cx="1190675" cy="11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0B65EF-E349-1CF0-06BA-55447D5F9F8C}"/>
              </a:ext>
            </a:extLst>
          </p:cNvPr>
          <p:cNvSpPr/>
          <p:nvPr/>
        </p:nvSpPr>
        <p:spPr>
          <a:xfrm>
            <a:off x="1595119" y="3125564"/>
            <a:ext cx="799607" cy="172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295;p33">
            <a:extLst>
              <a:ext uri="{FF2B5EF4-FFF2-40B4-BE49-F238E27FC236}">
                <a16:creationId xmlns:a16="http://schemas.microsoft.com/office/drawing/2014/main" id="{B6A8E57C-2743-F98A-92A9-842229A7D526}"/>
              </a:ext>
            </a:extLst>
          </p:cNvPr>
          <p:cNvSpPr txBox="1"/>
          <p:nvPr/>
        </p:nvSpPr>
        <p:spPr>
          <a:xfrm>
            <a:off x="6694513" y="3252887"/>
            <a:ext cx="53436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altLang="ko-KR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(</a:t>
            </a:r>
            <a:r>
              <a:rPr lang="ko-KR" altLang="en-US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음성가이드</a:t>
            </a:r>
            <a:r>
              <a:rPr lang="en-US" altLang="ko-KR" sz="2500" b="0" i="0" u="none" strike="noStrike" cap="none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altLang="en-US" sz="2500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차선이탈 등의 규율 위반시</a:t>
            </a:r>
            <a:r>
              <a:rPr lang="en-US" altLang="ko-KR" sz="2500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500" dirty="0">
                <a:solidFill>
                  <a:srgbClr val="3F3F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경고 </a:t>
            </a:r>
            <a:endParaRPr lang="en-US" altLang="ko-KR" sz="2500" dirty="0">
              <a:solidFill>
                <a:srgbClr val="3F3F3F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694513" y="1428801"/>
            <a:ext cx="2135716" cy="3440079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0" y="0"/>
            <a:ext cx="121920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819293" y="1453675"/>
            <a:ext cx="10387159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</a:t>
            </a:r>
            <a:endParaRPr lang="ko-KR" altLang="en-US" sz="2800" b="0" i="0" u="none" strike="noStrike" cap="none" dirty="0">
              <a:solidFill>
                <a:srgbClr val="393939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2800"/>
              <a:buFont typeface="Arial"/>
              <a:buChar char="●"/>
            </a:pPr>
            <a:r>
              <a:rPr lang="ko-KR" altLang="en-US" sz="2800" b="0" i="0" u="none" strike="noStrike" cap="none" dirty="0">
                <a:solidFill>
                  <a:schemeClr val="hlink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운전면허학원의 연수장에서 효율적으로 활용가능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2800" b="0" i="0" u="none" strike="noStrike" cap="none" dirty="0">
                <a:solidFill>
                  <a:schemeClr val="hlink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(</a:t>
            </a:r>
            <a:r>
              <a:rPr lang="ko-KR" sz="2800" b="0" i="0" u="none" strike="noStrike" cap="none" dirty="0">
                <a:solidFill>
                  <a:schemeClr val="hlink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1차 1강사 -&gt; 1차 1운전가이드 시스템 + 센터에서 강사 모니터링</a:t>
            </a:r>
            <a:r>
              <a:rPr lang="en-US" altLang="ko-KR" sz="2800" b="0" i="0" u="none" strike="noStrike" cap="none" dirty="0">
                <a:solidFill>
                  <a:schemeClr val="hlink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)</a:t>
            </a:r>
            <a:endParaRPr sz="2800" b="0" i="0" u="none" strike="noStrike" cap="none" dirty="0">
              <a:solidFill>
                <a:schemeClr val="hlink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hlink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2800"/>
              <a:buFont typeface="Arial"/>
              <a:buChar char="●"/>
            </a:pPr>
            <a:r>
              <a:rPr lang="ko-KR" sz="2800" b="0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자율주행 자동차에 탑재 -&gt; 수동으로 운전해야 할 때 </a:t>
            </a:r>
            <a:r>
              <a:rPr lang="ko-KR" sz="2800" b="0" i="0" u="none" strike="noStrike" cap="none" dirty="0" err="1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도움줄</a:t>
            </a:r>
            <a:r>
              <a:rPr lang="ko-KR" sz="2800" b="0" i="0" u="none" strike="noStrike" cap="none" dirty="0">
                <a:solidFill>
                  <a:srgbClr val="393939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수 있을 것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Google Shape;129;p17">
            <a:extLst>
              <a:ext uri="{FF2B5EF4-FFF2-40B4-BE49-F238E27FC236}">
                <a16:creationId xmlns:a16="http://schemas.microsoft.com/office/drawing/2014/main" id="{55EB2140-3534-ECB2-0A5F-54A1FEE2F6F7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활용방안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AAE05B8-68E5-937B-E302-763AE5A4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01" y="4724860"/>
            <a:ext cx="1770743" cy="17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2623536" y="2517062"/>
            <a:ext cx="6944928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500" i="0" u="none" strike="noStrike" cap="none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algun Gothic"/>
                <a:sym typeface="Malgun Gothic"/>
              </a:rPr>
              <a:t>감사합니다 </a:t>
            </a:r>
            <a:r>
              <a:rPr lang="en-US" altLang="ko-KR" sz="6500" i="0" u="none" strike="noStrike" cap="none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algun Gothic"/>
                <a:sym typeface="Malgun Gothic"/>
              </a:rPr>
              <a:t>!</a:t>
            </a:r>
            <a:endParaRPr sz="65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Malgun Gothic"/>
              <a:sym typeface="Malgun Gothic"/>
            </a:endParaRP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87016BA7-9834-3EE0-74A1-31C71BB4416F}"/>
              </a:ext>
            </a:extLst>
          </p:cNvPr>
          <p:cNvSpPr/>
          <p:nvPr/>
        </p:nvSpPr>
        <p:spPr>
          <a:xfrm>
            <a:off x="2576472" y="2272553"/>
            <a:ext cx="907676" cy="867335"/>
          </a:xfrm>
          <a:prstGeom prst="halfFrame">
            <a:avLst>
              <a:gd name="adj1" fmla="val 19380"/>
              <a:gd name="adj2" fmla="val 18604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5" name="1/2 액자 14">
            <a:extLst>
              <a:ext uri="{FF2B5EF4-FFF2-40B4-BE49-F238E27FC236}">
                <a16:creationId xmlns:a16="http://schemas.microsoft.com/office/drawing/2014/main" id="{64465242-7B9C-D143-9286-514050CCB005}"/>
              </a:ext>
            </a:extLst>
          </p:cNvPr>
          <p:cNvSpPr/>
          <p:nvPr/>
        </p:nvSpPr>
        <p:spPr>
          <a:xfrm rot="10800000">
            <a:off x="8707854" y="3063345"/>
            <a:ext cx="907676" cy="867335"/>
          </a:xfrm>
          <a:prstGeom prst="halfFrame">
            <a:avLst>
              <a:gd name="adj1" fmla="val 19380"/>
              <a:gd name="adj2" fmla="val 18604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14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6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971940" y="3037374"/>
            <a:ext cx="4152119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프로젝트 </a:t>
            </a:r>
            <a:r>
              <a:rPr lang="ko-KR" altLang="en-US" sz="5000" b="1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개요</a:t>
            </a:r>
            <a:endParaRPr sz="5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904240" y="2839592"/>
            <a:ext cx="967518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 err="1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rPr>
              <a:t>Part</a:t>
            </a:r>
            <a:r>
              <a:rPr lang="ko-KR" sz="1700" b="1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rPr>
              <a:t> 1, </a:t>
            </a:r>
            <a:endParaRPr sz="1700" b="1" dirty="0">
              <a:solidFill>
                <a:schemeClr val="lt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sym typeface="Arial"/>
            </a:endParaRPr>
          </a:p>
        </p:txBody>
      </p:sp>
      <p:cxnSp>
        <p:nvCxnSpPr>
          <p:cNvPr id="122" name="Google Shape;122;p16"/>
          <p:cNvCxnSpPr/>
          <p:nvPr/>
        </p:nvCxnSpPr>
        <p:spPr>
          <a:xfrm>
            <a:off x="904240" y="2823130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23" name="Google Shape;123;p16"/>
          <p:cNvCxnSpPr/>
          <p:nvPr/>
        </p:nvCxnSpPr>
        <p:spPr>
          <a:xfrm>
            <a:off x="904240" y="4011850"/>
            <a:ext cx="446789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548473" y="50730"/>
            <a:ext cx="4541988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sym typeface="Arial"/>
              </a:rPr>
              <a:t>사건 사고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32" name="Google Shape;132;p17"/>
          <p:cNvGrpSpPr/>
          <p:nvPr/>
        </p:nvGrpSpPr>
        <p:grpSpPr>
          <a:xfrm>
            <a:off x="548473" y="1127690"/>
            <a:ext cx="5333892" cy="5319677"/>
            <a:chOff x="0" y="1275900"/>
            <a:chExt cx="5333892" cy="5319677"/>
          </a:xfrm>
        </p:grpSpPr>
        <p:pic>
          <p:nvPicPr>
            <p:cNvPr id="133" name="Google Shape;133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275900"/>
              <a:ext cx="5333892" cy="53196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7"/>
            <p:cNvSpPr/>
            <p:nvPr/>
          </p:nvSpPr>
          <p:spPr>
            <a:xfrm>
              <a:off x="3933242" y="2267727"/>
              <a:ext cx="466530" cy="252704"/>
            </a:xfrm>
            <a:prstGeom prst="ellipse">
              <a:avLst/>
            </a:prstGeom>
            <a:noFill/>
            <a:ln w="5080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endParaRPr>
            </a:p>
          </p:txBody>
        </p:sp>
      </p:grpSp>
      <p:sp>
        <p:nvSpPr>
          <p:cNvPr id="135" name="Google Shape;135;p17"/>
          <p:cNvSpPr/>
          <p:nvPr/>
        </p:nvSpPr>
        <p:spPr>
          <a:xfrm>
            <a:off x="6096000" y="3429000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36" name="Google Shape;136;p17"/>
          <p:cNvSpPr/>
          <p:nvPr/>
        </p:nvSpPr>
        <p:spPr>
          <a:xfrm>
            <a:off x="6248400" y="3581400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37" name="Google Shape;137;p17"/>
          <p:cNvGrpSpPr/>
          <p:nvPr/>
        </p:nvGrpSpPr>
        <p:grpSpPr>
          <a:xfrm>
            <a:off x="6548793" y="1127691"/>
            <a:ext cx="4424007" cy="5444944"/>
            <a:chOff x="6774909" y="1087817"/>
            <a:chExt cx="4665388" cy="5770183"/>
          </a:xfrm>
        </p:grpSpPr>
        <p:pic>
          <p:nvPicPr>
            <p:cNvPr id="138" name="Google Shape;138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74909" y="1087817"/>
              <a:ext cx="4665388" cy="57701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7"/>
            <p:cNvSpPr/>
            <p:nvPr/>
          </p:nvSpPr>
          <p:spPr>
            <a:xfrm>
              <a:off x="7961077" y="1335931"/>
              <a:ext cx="1003165" cy="385053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35E835-E58F-951F-825D-E79CD1BD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20" y="-100605"/>
            <a:ext cx="1278170" cy="12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0" y="-1905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8" name="Google Shape;129;p17">
            <a:extLst>
              <a:ext uri="{FF2B5EF4-FFF2-40B4-BE49-F238E27FC236}">
                <a16:creationId xmlns:a16="http://schemas.microsoft.com/office/drawing/2014/main" id="{04ED5F19-0E6E-3D2C-B4C3-72CF55DDD163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부부 운전연수 문제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058702">
            <a:off x="1352107" y="1225046"/>
            <a:ext cx="3416985" cy="521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22680">
            <a:off x="4636833" y="1763051"/>
            <a:ext cx="7088457" cy="48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B0052D-3847-6609-CCED-7ED59133B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99" y="375802"/>
            <a:ext cx="1227209" cy="122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1192996" y="1349203"/>
            <a:ext cx="10899413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“</a:t>
            </a:r>
            <a:r>
              <a:rPr lang="ko-KR" sz="2500" b="1" dirty="0" err="1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초보운전자”란</a:t>
            </a:r>
            <a:r>
              <a:rPr lang="ko-KR" sz="2500" b="1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처음 운전면허를 받은 날 </a:t>
            </a:r>
            <a:r>
              <a:rPr lang="ko-KR" sz="2500" b="1" dirty="0" err="1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부터</a:t>
            </a:r>
            <a:r>
              <a:rPr lang="ko-KR" sz="2500" b="1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2년이 지나지 아니한 사람을 말한다.</a:t>
            </a:r>
            <a:endParaRPr sz="25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2214" y="3822408"/>
            <a:ext cx="8407569" cy="30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646293" y="2099085"/>
            <a:ext cx="11176800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「</a:t>
            </a:r>
            <a:r>
              <a:rPr lang="ko-KR" sz="1700" dirty="0" err="1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위험예측」은</a:t>
            </a:r>
            <a:r>
              <a:rPr lang="ko-KR" sz="17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“실제 교통상황 속에서 잠재하고 있는 위험을 확인하고 대처하는 능력”</a:t>
            </a:r>
            <a:r>
              <a:rPr lang="en-US" altLang="ko-KR" sz="17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</a:t>
            </a:r>
            <a:r>
              <a:rPr lang="ko-KR" sz="17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이라고 정의한다.</a:t>
            </a:r>
            <a:endParaRPr lang="en-US" altLang="ko-KR" sz="17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7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위험예측 능력은 사람이 태어날 때부터 갖는 선천적 능력은 아니며, 운전 경험 등이 축</a:t>
            </a:r>
            <a:r>
              <a:rPr lang="ko-KR" sz="17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</a:t>
            </a:r>
            <a:r>
              <a:rPr lang="ko-KR" sz="17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됨에 따라 증가하는 후천적 능력이다.</a:t>
            </a:r>
            <a:endParaRPr lang="en-US" altLang="ko-KR" sz="17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7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여러 가지 조사 연구 결과에 따르면 적어도 6년 이상의 운전 경력 또는 10만 </a:t>
            </a:r>
            <a:r>
              <a:rPr lang="ko-KR" sz="1700" dirty="0" err="1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km</a:t>
            </a:r>
            <a:r>
              <a:rPr lang="ko-KR" sz="17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이상의 운전경험이 쌓이게 될 때</a:t>
            </a:r>
            <a:r>
              <a:rPr lang="en-US" altLang="ko-KR" sz="17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</a:t>
            </a:r>
            <a:r>
              <a:rPr lang="ko-KR" sz="17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위험예측 능력은 객관적으로 존재하는 위험을 그대로 볼 수 있는 수준에 이른다고 한다.</a:t>
            </a:r>
            <a:endParaRPr sz="17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Google Shape;129;p17">
            <a:extLst>
              <a:ext uri="{FF2B5EF4-FFF2-40B4-BE49-F238E27FC236}">
                <a16:creationId xmlns:a16="http://schemas.microsoft.com/office/drawing/2014/main" id="{39779532-6D53-1198-BA67-1B0E8A6E46A6}"/>
              </a:ext>
            </a:extLst>
          </p:cNvPr>
          <p:cNvSpPr txBox="1"/>
          <p:nvPr/>
        </p:nvSpPr>
        <p:spPr>
          <a:xfrm>
            <a:off x="548473" y="50730"/>
            <a:ext cx="4541988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초보운전자란</a:t>
            </a:r>
            <a:r>
              <a:rPr lang="en-US" altLang="ko-KR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?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3C0FEE-8749-9708-7E1D-2196DD07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3" y="1149530"/>
            <a:ext cx="897763" cy="89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0" y="-1905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한컴 말랑말랑 Regular"/>
              <a:ea typeface="한컴 말랑말랑 Regular"/>
              <a:sym typeface="Arial"/>
            </a:endParaRPr>
          </a:p>
        </p:txBody>
      </p:sp>
      <p:sp>
        <p:nvSpPr>
          <p:cNvPr id="8" name="Google Shape;129;p17"/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5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초보운전 운전영상</a:t>
            </a:r>
          </a:p>
        </p:txBody>
      </p:sp>
      <p:pic>
        <p:nvPicPr>
          <p:cNvPr id="2" name="KakaoTalk_20220610_143947901 (1)">
            <a:hlinkClick r:id="" action="ppaction://media"/>
            <a:extLst>
              <a:ext uri="{FF2B5EF4-FFF2-40B4-BE49-F238E27FC236}">
                <a16:creationId xmlns:a16="http://schemas.microsoft.com/office/drawing/2014/main" id="{57742B67-DA53-873A-B138-52D5B9C79A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626" r="118" b="12684"/>
          <a:stretch/>
        </p:blipFill>
        <p:spPr>
          <a:xfrm>
            <a:off x="1529394" y="1327094"/>
            <a:ext cx="9133212" cy="5122258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548472" y="1503132"/>
            <a:ext cx="9408143" cy="493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040" marR="0" lvl="0" indent="-257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●"/>
            </a:pPr>
            <a:r>
              <a:rPr lang="en-US" altLang="ko-KR" sz="35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</a:t>
            </a:r>
            <a:r>
              <a:rPr lang="ko-KR" sz="35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초보운전자 운전능력 향상</a:t>
            </a:r>
            <a:endParaRPr sz="3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57040" marR="0" lvl="0" indent="-3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None/>
            </a:pPr>
            <a:endParaRPr sz="35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257040" marR="0" lvl="0" indent="-257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●"/>
            </a:pPr>
            <a:r>
              <a:rPr lang="en-US" altLang="ko-KR" sz="35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</a:t>
            </a:r>
            <a:r>
              <a:rPr lang="ko-KR" sz="35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운전미숙으로 인한 교통사고율 감소</a:t>
            </a:r>
            <a:endParaRPr sz="3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57040" marR="0" lvl="0" indent="-3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None/>
            </a:pPr>
            <a:endParaRPr sz="35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257040" marR="0" lvl="0" indent="-257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●"/>
            </a:pPr>
            <a:r>
              <a:rPr lang="en-US" altLang="ko-KR" sz="35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</a:t>
            </a:r>
            <a:r>
              <a:rPr lang="ko-KR" sz="35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올바른 운전습관 형성</a:t>
            </a:r>
            <a:endParaRPr sz="3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57040" marR="0" lvl="0" indent="-3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None/>
            </a:pPr>
            <a:endParaRPr sz="35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257040" marR="0" lvl="0" indent="-257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●"/>
            </a:pPr>
            <a:r>
              <a:rPr lang="en-US" altLang="ko-KR" sz="35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</a:t>
            </a:r>
            <a:r>
              <a:rPr lang="ko-KR" sz="35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운전연수의 사회적 문제 해결</a:t>
            </a:r>
            <a:endParaRPr sz="3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57040" marR="0" lvl="0" indent="-3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None/>
            </a:pPr>
            <a:endParaRPr sz="35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  <a:p>
            <a:pPr marL="257040" marR="0" lvl="0" indent="-257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●"/>
            </a:pPr>
            <a:r>
              <a:rPr lang="en-US" altLang="ko-KR" sz="35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 </a:t>
            </a:r>
            <a:r>
              <a:rPr lang="ko-KR" sz="3500" dirty="0">
                <a:solidFill>
                  <a:schemeClr val="dk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rPr>
              <a:t>운전 연수의 경제적 부담 절감</a:t>
            </a:r>
            <a:endParaRPr sz="3500" dirty="0">
              <a:solidFill>
                <a:schemeClr val="dk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sp>
        <p:nvSpPr>
          <p:cNvPr id="7" name="Google Shape;129;p17">
            <a:extLst>
              <a:ext uri="{FF2B5EF4-FFF2-40B4-BE49-F238E27FC236}">
                <a16:creationId xmlns:a16="http://schemas.microsoft.com/office/drawing/2014/main" id="{080CF5A8-E61C-2CEB-3982-1D0603D0DCB8}"/>
              </a:ext>
            </a:extLst>
          </p:cNvPr>
          <p:cNvSpPr txBox="1"/>
          <p:nvPr/>
        </p:nvSpPr>
        <p:spPr>
          <a:xfrm>
            <a:off x="548472" y="50730"/>
            <a:ext cx="7908193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500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목표</a:t>
            </a:r>
            <a:endParaRPr sz="5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23CC74-0DBC-6144-53DF-E567009C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350" y="2616234"/>
            <a:ext cx="2479849" cy="247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51B422E-F978-D505-0584-FBE02B4595FE}"/>
              </a:ext>
            </a:extLst>
          </p:cNvPr>
          <p:cNvCxnSpPr>
            <a:cxnSpLocks/>
            <a:endCxn id="6148" idx="1"/>
          </p:cNvCxnSpPr>
          <p:nvPr/>
        </p:nvCxnSpPr>
        <p:spPr>
          <a:xfrm flipV="1">
            <a:off x="5566914" y="1591368"/>
            <a:ext cx="4400315" cy="2445794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Google Shape;176;p2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5243B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한컴 말랑말랑 Regular"/>
              <a:ea typeface="한컴 말랑말랑 Regular"/>
              <a:sym typeface="Arial"/>
            </a:endParaRPr>
          </a:p>
        </p:txBody>
      </p:sp>
      <p:sp>
        <p:nvSpPr>
          <p:cNvPr id="7" name="Google Shape;129;p17"/>
          <p:cNvSpPr txBox="1"/>
          <p:nvPr/>
        </p:nvSpPr>
        <p:spPr>
          <a:xfrm>
            <a:off x="548472" y="50730"/>
            <a:ext cx="7908193" cy="9284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500">
                <a:solidFill>
                  <a:schemeClr val="lt1"/>
                </a:solidFill>
                <a:latin typeface="한컴 말랑말랑 Bold"/>
                <a:ea typeface="한컴 말랑말랑 Bold"/>
              </a:rPr>
              <a:t>프로젝트 진행과정</a:t>
            </a:r>
          </a:p>
        </p:txBody>
      </p:sp>
      <p:graphicFrame>
        <p:nvGraphicFramePr>
          <p:cNvPr id="6147" name="표 6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624392"/>
              </p:ext>
            </p:extLst>
          </p:nvPr>
        </p:nvGraphicFramePr>
        <p:xfrm>
          <a:off x="277941" y="1289650"/>
          <a:ext cx="7037023" cy="4998720"/>
        </p:xfrm>
        <a:graphic>
          <a:graphicData uri="http://schemas.openxmlformats.org/drawingml/2006/table">
            <a:tbl>
              <a:tblPr firstRow="1" bandRow="1"/>
              <a:tblGrid>
                <a:gridCol w="82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6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3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주 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날짜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latin typeface="한컴 말랑말랑 Bold" panose="020F0803000000000000" pitchFamily="50" charset="-127"/>
                          <a:ea typeface="한컴 말랑말랑 Bold" panose="020F0803000000000000" pitchFamily="50" charset="-127"/>
                        </a:rPr>
                        <a:t>내용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4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아이디어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도출을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통한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프로젝트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진행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방향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설정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4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8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기존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아이디어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(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자전거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도난방지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시스템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) 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의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문제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발견으로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새로운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아이디어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(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운전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가이드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시스템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)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도출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후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변경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3</a:t>
                      </a:r>
                      <a:r>
                        <a:rPr sz="1700" b="0" i="0" u="none" strike="noStrike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4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15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운전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가이드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시스템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전체적인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틀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구성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4</a:t>
                      </a:r>
                      <a:r>
                        <a:rPr sz="1700" b="0" i="0" u="none" strike="noStrike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4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22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세부내용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선정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5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4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29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교수님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피드백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수용 후 오류수정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6</a:t>
                      </a:r>
                      <a:r>
                        <a:rPr sz="1700" b="0" i="0" u="none" strike="noStrike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5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3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팀원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단합활동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6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5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6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프로젝트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계획서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제출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7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5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13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프로젝트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관련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자료조사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8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5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20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아이디어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정리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및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중간발표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준비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9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5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27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프로젝트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중간발표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10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6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3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중간발표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피드백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을 통한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프로젝트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수정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및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정리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11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주차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6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월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10</a:t>
                      </a:r>
                      <a:r>
                        <a:rPr sz="17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프로젝트 마무리 및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최종발표</a:t>
                      </a:r>
                      <a:r>
                        <a:rPr sz="1500" b="0" i="0" u="none" strike="noStrike" dirty="0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 </a:t>
                      </a:r>
                      <a:r>
                        <a:rPr sz="1500" b="0" i="0" u="none" strike="noStrike" dirty="0" err="1">
                          <a:solidFill>
                            <a:srgbClr val="000000"/>
                          </a:solidFill>
                          <a:latin typeface="한컴 말랑말랑 Regular" panose="020F0303000000000000" pitchFamily="50" charset="-127"/>
                          <a:ea typeface="한컴 말랑말랑 Regular" panose="020F0303000000000000" pitchFamily="50" charset="-127"/>
                        </a:rPr>
                        <a:t>준비</a:t>
                      </a:r>
                      <a:endParaRPr sz="1500" b="0" i="0" u="none" strike="noStrike" dirty="0">
                        <a:solidFill>
                          <a:srgbClr val="000000"/>
                        </a:solidFill>
                        <a:latin typeface="한컴 말랑말랑 Regular" panose="020F0303000000000000" pitchFamily="50" charset="-127"/>
                        <a:ea typeface="한컴 말랑말랑 Regular" panose="020F0303000000000000" pitchFamily="50" charset="-127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CDEF68B-293C-E1BE-1666-BCD096C10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" r="4820"/>
          <a:stretch/>
        </p:blipFill>
        <p:spPr>
          <a:xfrm>
            <a:off x="6625087" y="2717321"/>
            <a:ext cx="5470363" cy="4083310"/>
          </a:xfrm>
          <a:prstGeom prst="rect">
            <a:avLst/>
          </a:prstGeom>
        </p:spPr>
      </p:pic>
      <p:pic>
        <p:nvPicPr>
          <p:cNvPr id="6148" name="그림 61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67229" y="223423"/>
            <a:ext cx="2050347" cy="2735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4201</TotalTime>
  <Words>747</Words>
  <Application>Microsoft Office PowerPoint</Application>
  <PresentationFormat>와이드스크린</PresentationFormat>
  <Paragraphs>205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한컴 말랑말랑 Regular</vt:lpstr>
      <vt:lpstr>Noto Sans Symbols</vt:lpstr>
      <vt:lpstr>Arial</vt:lpstr>
      <vt:lpstr>한컴 말랑말랑 Bold</vt:lpstr>
      <vt:lpstr>Abadi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하연 강</cp:lastModifiedBy>
  <cp:revision>21</cp:revision>
  <dcterms:modified xsi:type="dcterms:W3CDTF">2022-06-16T15:47:43Z</dcterms:modified>
</cp:coreProperties>
</file>